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</p:sldMasterIdLst>
  <p:notesMasterIdLst>
    <p:notesMasterId r:id="rId21"/>
  </p:notesMasterIdLst>
  <p:sldIdLst>
    <p:sldId id="256" r:id="rId2"/>
    <p:sldId id="257" r:id="rId3"/>
    <p:sldId id="265" r:id="rId4"/>
    <p:sldId id="258" r:id="rId5"/>
    <p:sldId id="259" r:id="rId6"/>
    <p:sldId id="271" r:id="rId7"/>
    <p:sldId id="263" r:id="rId8"/>
    <p:sldId id="270" r:id="rId9"/>
    <p:sldId id="275" r:id="rId10"/>
    <p:sldId id="276" r:id="rId11"/>
    <p:sldId id="264" r:id="rId12"/>
    <p:sldId id="267" r:id="rId13"/>
    <p:sldId id="268" r:id="rId14"/>
    <p:sldId id="269" r:id="rId15"/>
    <p:sldId id="261" r:id="rId16"/>
    <p:sldId id="273" r:id="rId17"/>
    <p:sldId id="272" r:id="rId18"/>
    <p:sldId id="262" r:id="rId19"/>
    <p:sldId id="26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ogare" initials="N" lastIdx="2" clrIdx="0">
    <p:extLst>
      <p:ext uri="{19B8F6BF-5375-455C-9EA6-DF929625EA0E}">
        <p15:presenceInfo xmlns:p15="http://schemas.microsoft.com/office/powerpoint/2012/main" userId="adb2ee7e620fdc3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AF50"/>
    <a:srgbClr val="DADADA"/>
    <a:srgbClr val="E91E63"/>
    <a:srgbClr val="F4E7BB"/>
    <a:srgbClr val="2E2E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71" autoAdjust="0"/>
    <p:restoredTop sz="76588" autoAdjust="0"/>
  </p:normalViewPr>
  <p:slideViewPr>
    <p:cSldViewPr snapToGrid="0">
      <p:cViewPr varScale="1">
        <p:scale>
          <a:sx n="91" d="100"/>
          <a:sy n="91" d="100"/>
        </p:scale>
        <p:origin x="288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082" y="8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246F5-88C8-4250-9442-181EFEF72145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77D1F7-DD41-4224-BC0E-FE82B6320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20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77D1F7-DD41-4224-BC0E-FE82B63207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322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7D1F7-DD41-4224-BC0E-FE82B63207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31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7D1F7-DD41-4224-BC0E-FE82B63207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994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https://docs.google.com/spreadsheets/d/1tVIumu1ILPaBB30wplSFHrRuUDK6CPlluxRmpv_hgAY/edit?usp=sharing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7D1F7-DD41-4224-BC0E-FE82B632076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186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7D1F7-DD41-4224-BC0E-FE82B632076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6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234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tický obrázek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427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608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147414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072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693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 s obráz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25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3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46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71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45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05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87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46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485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26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263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B4B8764-8823-4366-BE81-2B0D8F0D37A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133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quest.ms.mff.cuni.cz/prak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quest.ms.mff.cuni.cz/prak/api/documentation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bdélník 3"/>
          <p:cNvSpPr/>
          <p:nvPr/>
        </p:nvSpPr>
        <p:spPr>
          <a:xfrm rot="20755001">
            <a:off x="8201197" y="4409493"/>
            <a:ext cx="15011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Papyrus" panose="03070502060502030205" pitchFamily="66" charset="0"/>
              </a:rPr>
              <a:t>Katedra</a:t>
            </a:r>
            <a:r>
              <a:rPr lang="en-US" sz="1600" dirty="0">
                <a:latin typeface="Papyrus" panose="03070502060502030205" pitchFamily="66" charset="0"/>
              </a:rPr>
              <a:t> </a:t>
            </a:r>
            <a:r>
              <a:rPr lang="cs-CZ" sz="1600" dirty="0" err="1">
                <a:latin typeface="Papyrus" panose="03070502060502030205" pitchFamily="66" charset="0"/>
              </a:rPr>
              <a:t>T</a:t>
            </a:r>
            <a:r>
              <a:rPr lang="en-US" sz="1600" dirty="0" err="1">
                <a:latin typeface="Papyrus" panose="03070502060502030205" pitchFamily="66" charset="0"/>
              </a:rPr>
              <a:t>eoretické</a:t>
            </a:r>
            <a:r>
              <a:rPr lang="en-US" sz="1600" dirty="0">
                <a:latin typeface="Papyrus" panose="03070502060502030205" pitchFamily="66" charset="0"/>
              </a:rPr>
              <a:t> </a:t>
            </a:r>
            <a:r>
              <a:rPr lang="cs-CZ" sz="1600" dirty="0" err="1">
                <a:latin typeface="Papyrus" panose="03070502060502030205" pitchFamily="66" charset="0"/>
              </a:rPr>
              <a:t>I</a:t>
            </a:r>
            <a:r>
              <a:rPr lang="en-US" sz="1600" dirty="0" err="1">
                <a:latin typeface="Papyrus" panose="03070502060502030205" pitchFamily="66" charset="0"/>
              </a:rPr>
              <a:t>nformatiky</a:t>
            </a:r>
            <a:r>
              <a:rPr lang="en-US" sz="1600" dirty="0">
                <a:latin typeface="Papyrus" panose="03070502060502030205" pitchFamily="66" charset="0"/>
              </a:rPr>
              <a:t> a </a:t>
            </a:r>
            <a:r>
              <a:rPr lang="cs-CZ" sz="1600" dirty="0">
                <a:latin typeface="Papyrus" panose="03070502060502030205" pitchFamily="66" charset="0"/>
              </a:rPr>
              <a:t>M</a:t>
            </a:r>
            <a:r>
              <a:rPr lang="en-US" sz="1600" dirty="0" err="1">
                <a:latin typeface="Papyrus" panose="03070502060502030205" pitchFamily="66" charset="0"/>
              </a:rPr>
              <a:t>atematické</a:t>
            </a:r>
            <a:r>
              <a:rPr lang="en-US" sz="1600" dirty="0">
                <a:latin typeface="Papyrus" panose="03070502060502030205" pitchFamily="66" charset="0"/>
              </a:rPr>
              <a:t> </a:t>
            </a:r>
            <a:r>
              <a:rPr lang="cs-CZ" sz="1600" dirty="0" err="1">
                <a:latin typeface="Papyrus" panose="03070502060502030205" pitchFamily="66" charset="0"/>
              </a:rPr>
              <a:t>L</a:t>
            </a:r>
            <a:r>
              <a:rPr lang="en-US" sz="1600" dirty="0" err="1">
                <a:latin typeface="Papyrus" panose="03070502060502030205" pitchFamily="66" charset="0"/>
              </a:rPr>
              <a:t>ogiky</a:t>
            </a:r>
            <a:endParaRPr lang="en-US" sz="1600" dirty="0">
              <a:latin typeface="Papyrus" panose="03070502060502030205" pitchFamily="66" charset="0"/>
            </a:endParaRPr>
          </a:p>
        </p:txBody>
      </p:sp>
      <p:sp>
        <p:nvSpPr>
          <p:cNvPr id="7" name="Nadpis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C3E9CC-505A-4F78-B45F-BECD6248AA5C}"/>
              </a:ext>
            </a:extLst>
          </p:cNvPr>
          <p:cNvSpPr txBox="1"/>
          <p:nvPr/>
        </p:nvSpPr>
        <p:spPr>
          <a:xfrm rot="21216551">
            <a:off x="9976086" y="5163728"/>
            <a:ext cx="15544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Papyrus" panose="03070502060502030205" pitchFamily="66" charset="0"/>
              </a:rPr>
              <a:t>KATERINA</a:t>
            </a:r>
          </a:p>
          <a:p>
            <a:pPr algn="ctr"/>
            <a:r>
              <a:rPr lang="en-US" sz="1200" dirty="0">
                <a:latin typeface="Papyrus" panose="03070502060502030205" pitchFamily="66" charset="0"/>
              </a:rPr>
              <a:t>   MACKOVÁ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8B78DB-07A4-40B8-84A9-C04E9369C347}"/>
              </a:ext>
            </a:extLst>
          </p:cNvPr>
          <p:cNvSpPr txBox="1"/>
          <p:nvPr/>
        </p:nvSpPr>
        <p:spPr>
          <a:xfrm rot="21136833">
            <a:off x="9784324" y="4381898"/>
            <a:ext cx="13174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cs-CZ" sz="1200" dirty="0">
                <a:latin typeface="Papyrus" panose="03070502060502030205" pitchFamily="66" charset="0"/>
              </a:rPr>
              <a:t>DAVID</a:t>
            </a:r>
          </a:p>
          <a:p>
            <a:pPr algn="ctr"/>
            <a:r>
              <a:rPr lang="cs-CZ" sz="1200" dirty="0">
                <a:latin typeface="Papyrus" panose="03070502060502030205" pitchFamily="66" charset="0"/>
              </a:rPr>
              <a:t>NÁPRAVNÍK</a:t>
            </a:r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FCBEB7-B4A1-49B5-A7D9-A530ABAC88B4}"/>
              </a:ext>
            </a:extLst>
          </p:cNvPr>
          <p:cNvSpPr txBox="1"/>
          <p:nvPr/>
        </p:nvSpPr>
        <p:spPr>
          <a:xfrm rot="20740925">
            <a:off x="10398760" y="4791901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Papyrus" panose="03070502060502030205" pitchFamily="66" charset="0"/>
              </a:rPr>
              <a:t>&amp;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A12525-FE84-4701-A087-F5F7978BBE28}"/>
              </a:ext>
            </a:extLst>
          </p:cNvPr>
          <p:cNvSpPr txBox="1"/>
          <p:nvPr/>
        </p:nvSpPr>
        <p:spPr>
          <a:xfrm rot="21143087">
            <a:off x="10720183" y="5036001"/>
            <a:ext cx="264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800" dirty="0">
                <a:latin typeface="Papyrus" panose="03070502060502030205" pitchFamily="66" charset="0"/>
              </a:rPr>
              <a:t>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102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b="1">
                <a:latin typeface="Papyrus" panose="03070502060502030205" pitchFamily="66" charset="0"/>
              </a:rPr>
              <a:t>Schémata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99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err="1">
                <a:latin typeface="Papyrus" panose="03070502060502030205" pitchFamily="66" charset="0"/>
              </a:rPr>
              <a:t>Frontend</a:t>
            </a:r>
            <a:endParaRPr lang="en-US" b="1" dirty="0">
              <a:latin typeface="Papyrus" panose="03070502060502030205" pitchFamily="66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951" y="1588633"/>
            <a:ext cx="8697450" cy="489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38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913795" y="685800"/>
            <a:ext cx="4445605" cy="5425440"/>
          </a:xfrm>
          <a:ln w="127000" cap="flat" cmpd="sng">
            <a:noFill/>
            <a:prstDash val="solid"/>
          </a:ln>
          <a:effectLst>
            <a:glow rad="127000">
              <a:srgbClr val="F4E7BB"/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/>
          <a:lstStyle/>
          <a:p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Výběr tabulky pro hledání</a:t>
            </a:r>
          </a:p>
          <a:p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Dynamické vyhledávání</a:t>
            </a:r>
          </a:p>
          <a:p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Vyhledávání pomocí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RegExpu</a:t>
            </a: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Tabulka výsledků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716" y="426721"/>
            <a:ext cx="5944440" cy="598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61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106" y="568960"/>
            <a:ext cx="6817336" cy="5762340"/>
          </a:xfrm>
          <a:prstGeom prst="rect">
            <a:avLst/>
          </a:prstGeom>
        </p:spPr>
      </p:pic>
      <p:sp useBgFill="1">
        <p:nvSpPr>
          <p:cNvPr id="5" name="Zástupný symbol pro obsah 2"/>
          <p:cNvSpPr>
            <a:spLocks noGrp="1"/>
          </p:cNvSpPr>
          <p:nvPr>
            <p:ph idx="1"/>
          </p:nvPr>
        </p:nvSpPr>
        <p:spPr>
          <a:xfrm>
            <a:off x="914400" y="838200"/>
            <a:ext cx="3581400" cy="4953000"/>
          </a:xfrm>
          <a:ln w="127000" cap="flat" cmpd="sng">
            <a:noFill/>
            <a:prstDash val="solid"/>
          </a:ln>
          <a:effectLst>
            <a:glow rad="127000">
              <a:srgbClr val="F4E7BB"/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>
            <a:normAutofit/>
          </a:bodyPr>
          <a:lstStyle/>
          <a:p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Editace obsahu webu</a:t>
            </a:r>
          </a:p>
          <a:p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Plná podpora HTML</a:t>
            </a:r>
          </a:p>
          <a:p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Možnost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nahrávnání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obrázků</a:t>
            </a:r>
          </a:p>
          <a:p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Metadata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 stránce</a:t>
            </a:r>
          </a:p>
          <a:p>
            <a:pPr lvl="1"/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Jazyk</a:t>
            </a:r>
          </a:p>
          <a:p>
            <a:pPr lvl="1"/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Kategorie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529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684" y="401320"/>
            <a:ext cx="7667200" cy="5972531"/>
          </a:xfrm>
          <a:prstGeom prst="rect">
            <a:avLst/>
          </a:prstGeom>
        </p:spPr>
      </p:pic>
      <p:sp useBgFill="1">
        <p:nvSpPr>
          <p:cNvPr id="5" name="Zástupný symbol pro obsah 2"/>
          <p:cNvSpPr>
            <a:spLocks noGrp="1"/>
          </p:cNvSpPr>
          <p:nvPr>
            <p:ph idx="1"/>
          </p:nvPr>
        </p:nvSpPr>
        <p:spPr>
          <a:xfrm>
            <a:off x="913795" y="685800"/>
            <a:ext cx="2698085" cy="5425440"/>
          </a:xfrm>
          <a:ln w="127000" cap="flat" cmpd="sng">
            <a:noFill/>
            <a:prstDash val="solid"/>
          </a:ln>
          <a:effectLst>
            <a:glow rad="127000">
              <a:srgbClr val="F4E7BB"/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>
            <a:normAutofit/>
          </a:bodyPr>
          <a:lstStyle/>
          <a:p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Systém práv</a:t>
            </a:r>
          </a:p>
          <a:p>
            <a:pPr lvl="1"/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Redaktor</a:t>
            </a:r>
          </a:p>
          <a:p>
            <a:pPr lvl="1"/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Zadavatel</a:t>
            </a:r>
          </a:p>
          <a:p>
            <a:pPr lvl="1"/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Návštěvník</a:t>
            </a:r>
          </a:p>
          <a:p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Vytváření a</a:t>
            </a:r>
            <a:b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editace účtů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Zahešovaná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hesla</a:t>
            </a:r>
          </a:p>
        </p:txBody>
      </p:sp>
    </p:spTree>
    <p:extLst>
      <p:ext uri="{BB962C8B-B14F-4D97-AF65-F5344CB8AC3E}">
        <p14:creationId xmlns:p14="http://schemas.microsoft.com/office/powerpoint/2010/main" val="2827461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latin typeface="Papyrus" panose="03070502060502030205" pitchFamily="66" charset="0"/>
              </a:rPr>
              <a:t>Výsledek</a:t>
            </a:r>
            <a:endParaRPr lang="en-US" b="1" dirty="0">
              <a:latin typeface="Papyrus" panose="03070502060502030205" pitchFamily="66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913795" y="1732449"/>
            <a:ext cx="7447038" cy="4058751"/>
          </a:xfrm>
        </p:spPr>
        <p:txBody>
          <a:bodyPr/>
          <a:lstStyle/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Aktuálně běžící aplikace je využita pro projekt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PraK</a:t>
            </a: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http://quest.ms.mff.cuni.cz/prak</a:t>
            </a: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Zadavatelé a redaktoři systém používali přes půl roku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35000 záznamů</a:t>
            </a:r>
          </a:p>
          <a:p>
            <a:pPr lvl="1"/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Desítky příspěvků</a:t>
            </a:r>
          </a:p>
          <a:p>
            <a:pPr lvl="1"/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 Hologram je aktuálně používán na výstavě ve Vrchlabí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9439" y="3393135"/>
            <a:ext cx="3061657" cy="299949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189045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latin typeface="Papyrus" panose="03070502060502030205" pitchFamily="66" charset="0"/>
              </a:rPr>
              <a:t>Testy rychlosti</a:t>
            </a:r>
            <a:endParaRPr lang="en-US" b="1" dirty="0">
              <a:latin typeface="Papyrus" panose="03070502060502030205" pitchFamily="66" charset="0"/>
            </a:endParaRPr>
          </a:p>
        </p:txBody>
      </p:sp>
      <p:sp useBgFill="1"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6675120" y="1737529"/>
            <a:ext cx="4429877" cy="1904831"/>
          </a:xfrm>
          <a:effectLst>
            <a:glow rad="63500">
              <a:schemeClr val="accent1"/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>
            <a:normAutofit fontScale="85000" lnSpcReduction="20000"/>
          </a:bodyPr>
          <a:lstStyle/>
          <a:p>
            <a:pPr marL="36900" indent="0">
              <a:buNone/>
            </a:pPr>
            <a:r>
              <a:rPr lang="cs-CZ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Rychlé hledání</a:t>
            </a:r>
            <a:br>
              <a:rPr lang="cs-CZ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(100</a:t>
            </a: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request</a:t>
            </a: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ů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přijetí 5 položek, 20Mbit/s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cs-CZ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 5%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=&gt;    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28.6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		=&gt;    32.7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Instantní zobrazení při 30 </a:t>
            </a:r>
            <a:r>
              <a:rPr lang="cs-CZ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fps</a:t>
            </a:r>
            <a:endParaRPr lang="cs-CZ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5%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=&gt;    36.8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4" name="Zástupný symbol pro obsah 2"/>
          <p:cNvSpPr txBox="1">
            <a:spLocks/>
          </p:cNvSpPr>
          <p:nvPr/>
        </p:nvSpPr>
        <p:spPr>
          <a:xfrm>
            <a:off x="6675120" y="4201329"/>
            <a:ext cx="4429877" cy="1904831"/>
          </a:xfrm>
          <a:prstGeom prst="rect">
            <a:avLst/>
          </a:prstGeom>
          <a:effectLst>
            <a:glow rad="63500">
              <a:schemeClr val="accent1"/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cs-CZ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Objemné hledání</a:t>
            </a:r>
            <a:br>
              <a:rPr lang="cs-CZ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(100</a:t>
            </a: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request</a:t>
            </a: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ů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přijetí 1000 položek, 20Mbit/s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cs-CZ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 5%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=&gt;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	513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		=&gt;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	578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5%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=&gt;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	748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5" name="Zástupný symbol pro obsah 2"/>
          <p:cNvSpPr txBox="1">
            <a:spLocks/>
          </p:cNvSpPr>
          <p:nvPr/>
        </p:nvSpPr>
        <p:spPr>
          <a:xfrm>
            <a:off x="1066194" y="1737529"/>
            <a:ext cx="5019646" cy="1904831"/>
          </a:xfrm>
          <a:prstGeom prst="rect">
            <a:avLst/>
          </a:prstGeom>
          <a:effectLst>
            <a:glow rad="63500">
              <a:schemeClr val="accent1"/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cs-CZ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První načtení aplikace </a:t>
            </a:r>
            <a:r>
              <a:rPr lang="cs-CZ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(domovská stránka)</a:t>
            </a:r>
            <a:br>
              <a:rPr lang="cs-CZ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</a:t>
            </a: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načtení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načtení DOM objektu, 20Mbit/s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cs-CZ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 5%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=&gt;    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411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		=&gt;    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470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5%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=&gt;    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514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6" name="Zástupný symbol pro obsah 2"/>
          <p:cNvSpPr txBox="1">
            <a:spLocks/>
          </p:cNvSpPr>
          <p:nvPr/>
        </p:nvSpPr>
        <p:spPr>
          <a:xfrm>
            <a:off x="1066193" y="4201329"/>
            <a:ext cx="5019646" cy="1904831"/>
          </a:xfrm>
          <a:prstGeom prst="rect">
            <a:avLst/>
          </a:prstGeom>
          <a:effectLst>
            <a:glow rad="63500">
              <a:schemeClr val="accent1"/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cs-CZ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Nakešované</a:t>
            </a:r>
            <a:r>
              <a:rPr lang="cs-CZ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načtení aplikace</a:t>
            </a:r>
            <a:br>
              <a:rPr lang="cs-CZ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</a:t>
            </a: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načtení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načtení DOM objektu, 20Mbit/s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cs-CZ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 5%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=&gt;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	312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		=&gt;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	335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5%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=&gt;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	359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215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latin typeface="Papyrus" panose="03070502060502030205" pitchFamily="66" charset="0"/>
              </a:rPr>
              <a:t>Instalace a </a:t>
            </a:r>
            <a:r>
              <a:rPr lang="cs-CZ" b="1" dirty="0" err="1">
                <a:latin typeface="Papyrus" panose="03070502060502030205" pitchFamily="66" charset="0"/>
              </a:rPr>
              <a:t>rozš</a:t>
            </a:r>
            <a:r>
              <a:rPr lang="en-US" b="1" dirty="0" err="1">
                <a:latin typeface="Papyrus" panose="03070502060502030205" pitchFamily="66" charset="0"/>
              </a:rPr>
              <a:t>ir</a:t>
            </a:r>
            <a:r>
              <a:rPr lang="cs-CZ" b="1" dirty="0" err="1">
                <a:latin typeface="Papyrus" panose="03070502060502030205" pitchFamily="66" charset="0"/>
              </a:rPr>
              <a:t>itelnost</a:t>
            </a:r>
            <a:endParaRPr lang="en-US" b="1" dirty="0">
              <a:latin typeface="Papyrus" panose="03070502060502030205" pitchFamily="66" charset="0"/>
            </a:endParaRPr>
          </a:p>
        </p:txBody>
      </p:sp>
      <p:sp useBgFill="1">
        <p:nvSpPr>
          <p:cNvPr id="4" name="Zástupný symbol pro obsah 2"/>
          <p:cNvSpPr txBox="1">
            <a:spLocks/>
          </p:cNvSpPr>
          <p:nvPr/>
        </p:nvSpPr>
        <p:spPr>
          <a:xfrm>
            <a:off x="1391920" y="1922948"/>
            <a:ext cx="3683000" cy="3629492"/>
          </a:xfrm>
          <a:prstGeom prst="rect">
            <a:avLst/>
          </a:prstGeom>
          <a:effectLst>
            <a:glow rad="63500">
              <a:schemeClr val="bg1"/>
            </a:glow>
            <a:outerShdw blurRad="127000" dist="38100" dir="2700000" sx="102000" sy="102000" algn="tl" rotWithShape="0">
              <a:prstClr val="black"/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cs-CZ" sz="1000" dirty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 </a:t>
            </a:r>
            <a:br>
              <a:rPr lang="cs-CZ" sz="1600" dirty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</a:br>
            <a:r>
              <a:rPr lang="en-US" sz="1600" dirty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##### frontend </a:t>
            </a:r>
            <a:r>
              <a:rPr lang="en-US" sz="1600" dirty="0" err="1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npm</a:t>
            </a:r>
            <a:r>
              <a:rPr lang="en-US" sz="1600" dirty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 install </a:t>
            </a:r>
            <a:endParaRPr lang="cs-CZ" sz="1600" dirty="0">
              <a:solidFill>
                <a:srgbClr val="4CAF50"/>
              </a:solidFill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en-US" sz="1600" dirty="0">
                <a:latin typeface="Roboto Mono" pitchFamily="2" charset="0"/>
                <a:ea typeface="Roboto Mono" pitchFamily="2" charset="0"/>
              </a:rPr>
              <a:t>cd frontend</a:t>
            </a:r>
            <a:endParaRPr lang="cs-CZ" sz="1600" dirty="0"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cs-CZ" sz="1600" dirty="0">
                <a:latin typeface="Roboto Mono" pitchFamily="2" charset="0"/>
                <a:ea typeface="Roboto Mono" pitchFamily="2" charset="0"/>
              </a:rPr>
              <a:t>n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pm install</a:t>
            </a:r>
            <a:endParaRPr lang="cs-CZ" sz="1600" dirty="0"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en-US" sz="1600" dirty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##### frontend build</a:t>
            </a:r>
            <a:endParaRPr lang="cs-CZ" sz="1600" dirty="0">
              <a:solidFill>
                <a:srgbClr val="4CAF50"/>
              </a:solidFill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en-US" sz="1600" dirty="0" err="1">
                <a:latin typeface="Roboto Mono" pitchFamily="2" charset="0"/>
                <a:ea typeface="Roboto Mono" pitchFamily="2" charset="0"/>
              </a:rPr>
              <a:t>npm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 run build</a:t>
            </a:r>
            <a:endParaRPr lang="cs-CZ" sz="1600" dirty="0"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en-US" sz="1600" dirty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##### backend </a:t>
            </a:r>
            <a:r>
              <a:rPr lang="en-US" sz="1600" dirty="0" err="1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npm</a:t>
            </a:r>
            <a:r>
              <a:rPr lang="en-US" sz="1600" dirty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 install</a:t>
            </a:r>
            <a:endParaRPr lang="cs-CZ" sz="1600" dirty="0">
              <a:solidFill>
                <a:srgbClr val="4CAF50"/>
              </a:solidFill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en-US" sz="1600" dirty="0">
                <a:latin typeface="Roboto Mono" pitchFamily="2" charset="0"/>
                <a:ea typeface="Roboto Mono" pitchFamily="2" charset="0"/>
              </a:rPr>
              <a:t>cd ../backend</a:t>
            </a:r>
            <a:endParaRPr lang="cs-CZ" sz="1600" dirty="0"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en-US" sz="1600" dirty="0" err="1">
                <a:latin typeface="Roboto Mono" pitchFamily="2" charset="0"/>
                <a:ea typeface="Roboto Mono" pitchFamily="2" charset="0"/>
              </a:rPr>
              <a:t>npm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 install</a:t>
            </a:r>
            <a:endParaRPr lang="cs-CZ" sz="1600" dirty="0"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en-US" sz="1600" dirty="0">
                <a:latin typeface="Roboto Mono" pitchFamily="2" charset="0"/>
                <a:ea typeface="Roboto Mono" pitchFamily="2" charset="0"/>
              </a:rPr>
              <a:t>node server</a:t>
            </a:r>
          </a:p>
        </p:txBody>
      </p:sp>
      <p:sp useBgFill="1">
        <p:nvSpPr>
          <p:cNvPr id="6" name="Zástupný symbol pro obsah 2"/>
          <p:cNvSpPr txBox="1">
            <a:spLocks/>
          </p:cNvSpPr>
          <p:nvPr/>
        </p:nvSpPr>
        <p:spPr>
          <a:xfrm>
            <a:off x="7338426" y="1922948"/>
            <a:ext cx="3172094" cy="3629492"/>
          </a:xfrm>
          <a:prstGeom prst="rect">
            <a:avLst/>
          </a:prstGeom>
          <a:effectLst>
            <a:glow rad="63500">
              <a:schemeClr val="bg1"/>
            </a:glow>
            <a:outerShdw blurRad="127000" dist="38100" dir="2700000" sx="102000" sy="102000" algn="tl" rotWithShape="0">
              <a:prstClr val="black"/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cs-CZ" sz="1600" dirty="0">
                <a:solidFill>
                  <a:schemeClr val="accent6">
                    <a:lumMod val="40000"/>
                    <a:lumOff val="60000"/>
                  </a:schemeClr>
                </a:solidFill>
                <a:latin typeface="Roboto Mono" pitchFamily="2" charset="0"/>
                <a:ea typeface="Roboto Mono" pitchFamily="2" charset="0"/>
              </a:rPr>
              <a:t>Samostatně spustitelný modul „Hologram“</a:t>
            </a:r>
            <a:endParaRPr lang="en-US" sz="1600" dirty="0">
              <a:solidFill>
                <a:schemeClr val="accent6">
                  <a:lumMod val="40000"/>
                  <a:lumOff val="60000"/>
                </a:schemeClr>
              </a:solidFill>
              <a:latin typeface="Roboto Mono" pitchFamily="2" charset="0"/>
              <a:ea typeface="Roboto Mono" pitchFamily="2" charset="0"/>
            </a:endParaRPr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426" y="1922948"/>
            <a:ext cx="3172094" cy="3010436"/>
          </a:xfrm>
          <a:prstGeom prst="rect">
            <a:avLst/>
          </a:prstGeom>
        </p:spPr>
      </p:pic>
      <p:sp>
        <p:nvSpPr>
          <p:cNvPr id="8" name="Obdélník 7"/>
          <p:cNvSpPr/>
          <p:nvPr/>
        </p:nvSpPr>
        <p:spPr>
          <a:xfrm>
            <a:off x="6807278" y="691633"/>
            <a:ext cx="3946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4000" b="1" dirty="0">
                <a:latin typeface="Papyrus" panose="03070502060502030205" pitchFamily="66" charset="0"/>
              </a:rPr>
              <a:t>ˇ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4813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ypes of Neural Networks and Definition of Neural Net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906" y="3266157"/>
            <a:ext cx="4274747" cy="262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err="1">
                <a:latin typeface="Papyrus" panose="03070502060502030205" pitchFamily="66" charset="0"/>
              </a:rPr>
              <a:t>Mo</a:t>
            </a:r>
            <a:r>
              <a:rPr lang="en-US" b="1" dirty="0">
                <a:latin typeface="Papyrus" panose="03070502060502030205" pitchFamily="66" charset="0"/>
              </a:rPr>
              <a:t>z</a:t>
            </a:r>
            <a:r>
              <a:rPr lang="cs-CZ" b="1" dirty="0" err="1">
                <a:latin typeface="Papyrus" panose="03070502060502030205" pitchFamily="66" charset="0"/>
              </a:rPr>
              <a:t>né</a:t>
            </a:r>
            <a:r>
              <a:rPr lang="cs-CZ" b="1" dirty="0">
                <a:latin typeface="Papyrus" panose="03070502060502030205" pitchFamily="66" charset="0"/>
              </a:rPr>
              <a:t> další </a:t>
            </a:r>
            <a:r>
              <a:rPr lang="cs-CZ" b="1" dirty="0" err="1">
                <a:latin typeface="Papyrus" panose="03070502060502030205" pitchFamily="66" charset="0"/>
              </a:rPr>
              <a:t>rozší</a:t>
            </a:r>
            <a:r>
              <a:rPr lang="en-US" b="1" dirty="0">
                <a:latin typeface="Papyrus" panose="03070502060502030205" pitchFamily="66" charset="0"/>
              </a:rPr>
              <a:t>r</a:t>
            </a:r>
            <a:r>
              <a:rPr lang="cs-CZ" b="1" dirty="0" err="1">
                <a:latin typeface="Papyrus" panose="03070502060502030205" pitchFamily="66" charset="0"/>
              </a:rPr>
              <a:t>ení</a:t>
            </a:r>
            <a:endParaRPr lang="en-US" b="1" dirty="0">
              <a:latin typeface="Papyrus" panose="03070502060502030205" pitchFamily="66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913795" y="1732449"/>
            <a:ext cx="4348975" cy="4058751"/>
          </a:xfrm>
        </p:spPr>
        <p:txBody>
          <a:bodyPr/>
          <a:lstStyle/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 pro uchování a porovnání historických map oproti leteckým snímkům</a:t>
            </a:r>
          </a:p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Hromadné úpravy, šablony a podobné knihovnické funkce</a:t>
            </a:r>
          </a:p>
          <a:p>
            <a:pPr lvl="1"/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API nepotřebují velký zásah</a:t>
            </a:r>
          </a:p>
          <a:p>
            <a:pPr lvl="1"/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Frontendu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stačí přidat komponentu pro danou funkcionalitu</a:t>
            </a:r>
          </a:p>
        </p:txBody>
      </p:sp>
      <p:sp>
        <p:nvSpPr>
          <p:cNvPr id="4" name="Obdélník 3"/>
          <p:cNvSpPr/>
          <p:nvPr/>
        </p:nvSpPr>
        <p:spPr>
          <a:xfrm>
            <a:off x="7476145" y="712801"/>
            <a:ext cx="3946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4000" b="1" dirty="0">
                <a:latin typeface="Papyrus" panose="03070502060502030205" pitchFamily="66" charset="0"/>
              </a:rPr>
              <a:t>ˇ</a:t>
            </a:r>
            <a:endParaRPr lang="en-US" sz="4000" dirty="0"/>
          </a:p>
        </p:txBody>
      </p:sp>
      <p:sp>
        <p:nvSpPr>
          <p:cNvPr id="5" name="Obdélník 4"/>
          <p:cNvSpPr/>
          <p:nvPr/>
        </p:nvSpPr>
        <p:spPr>
          <a:xfrm>
            <a:off x="4550912" y="691635"/>
            <a:ext cx="3946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4000" b="1" dirty="0">
                <a:latin typeface="Papyrus" panose="03070502060502030205" pitchFamily="66" charset="0"/>
              </a:rPr>
              <a:t>ˇ</a:t>
            </a:r>
            <a:endParaRPr lang="en-US" sz="4000" dirty="0"/>
          </a:p>
        </p:txBody>
      </p:sp>
      <p:sp>
        <p:nvSpPr>
          <p:cNvPr id="6" name="Obdélník 5"/>
          <p:cNvSpPr/>
          <p:nvPr/>
        </p:nvSpPr>
        <p:spPr>
          <a:xfrm>
            <a:off x="6668906" y="2042293"/>
            <a:ext cx="42041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Vyspělejší vyhledávání za pomoci neuronové sítě</a:t>
            </a:r>
          </a:p>
        </p:txBody>
      </p:sp>
    </p:spTree>
    <p:extLst>
      <p:ext uri="{BB962C8B-B14F-4D97-AF65-F5344CB8AC3E}">
        <p14:creationId xmlns:p14="http://schemas.microsoft.com/office/powerpoint/2010/main" val="1734679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945722" y="4682056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>
                <a:latin typeface="Papyrus" panose="03070502060502030205" pitchFamily="66" charset="0"/>
              </a:rPr>
              <a:t>D</a:t>
            </a:r>
            <a:r>
              <a:rPr lang="cs-CZ" dirty="0">
                <a:latin typeface="Papyrus" panose="03070502060502030205" pitchFamily="66" charset="0"/>
              </a:rPr>
              <a:t>EKUJEME     ZA     POZORNOST</a:t>
            </a:r>
            <a:endParaRPr lang="en-US" dirty="0">
              <a:latin typeface="Papyrus" panose="03070502060502030205" pitchFamily="66" charset="0"/>
            </a:endParaRPr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476" y="685300"/>
            <a:ext cx="7450254" cy="4261546"/>
          </a:xfrm>
          <a:prstGeom prst="rect">
            <a:avLst/>
          </a:prstGeom>
        </p:spPr>
      </p:pic>
      <p:sp>
        <p:nvSpPr>
          <p:cNvPr id="9" name="Obdélník 8"/>
          <p:cNvSpPr/>
          <p:nvPr/>
        </p:nvSpPr>
        <p:spPr>
          <a:xfrm>
            <a:off x="1614786" y="4501340"/>
            <a:ext cx="3946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4000" dirty="0">
                <a:latin typeface="Papyrus" panose="03070502060502030205" pitchFamily="66" charset="0"/>
              </a:rPr>
              <a:t>ˇ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26542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latin typeface="Papyrus" panose="03070502060502030205" pitchFamily="66" charset="0"/>
              </a:rPr>
              <a:t>Úvod</a:t>
            </a:r>
            <a:endParaRPr lang="en-US" b="1" dirty="0"/>
          </a:p>
        </p:txBody>
      </p:sp>
      <p:sp>
        <p:nvSpPr>
          <p:cNvPr id="5" name="Zástupný symbol pro obsah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Knihovní</a:t>
            </a:r>
            <a:r>
              <a:rPr lang="en-US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systémy</a:t>
            </a:r>
            <a:r>
              <a:rPr lang="en-US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dlouhodobě</a:t>
            </a:r>
            <a:r>
              <a:rPr lang="en-US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uchovávají</a:t>
            </a:r>
            <a:r>
              <a:rPr lang="en-US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data o </a:t>
            </a:r>
            <a:r>
              <a:rPr lang="en-US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naší</a:t>
            </a:r>
            <a:r>
              <a:rPr lang="en-US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historii</a:t>
            </a:r>
            <a:endParaRPr lang="en-US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cs-CZ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Tyto</a:t>
            </a:r>
            <a:r>
              <a:rPr lang="en-US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systémy</a:t>
            </a:r>
            <a:r>
              <a:rPr lang="en-US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cs-CZ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často </a:t>
            </a:r>
            <a:r>
              <a:rPr lang="en-US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stagnují</a:t>
            </a:r>
            <a:r>
              <a:rPr lang="en-US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v </a:t>
            </a:r>
            <a:r>
              <a:rPr lang="en-US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zastaralých</a:t>
            </a:r>
            <a:r>
              <a:rPr lang="en-US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verzích</a:t>
            </a:r>
            <a:endParaRPr lang="cs-CZ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lvl="1"/>
            <a:r>
              <a:rPr lang="cs-CZ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Primárně kvůli </a:t>
            </a:r>
            <a:r>
              <a:rPr lang="en-US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zpětn</a:t>
            </a:r>
            <a:r>
              <a:rPr lang="cs-CZ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é </a:t>
            </a:r>
            <a:r>
              <a:rPr lang="en-US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kompatibil</a:t>
            </a:r>
            <a:r>
              <a:rPr lang="cs-CZ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itě</a:t>
            </a:r>
            <a:r>
              <a:rPr lang="cs-CZ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, jak softwarové tak i uživatelské</a:t>
            </a:r>
          </a:p>
          <a:p>
            <a:pPr lvl="1"/>
            <a:endParaRPr lang="cs-CZ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r>
              <a:rPr lang="cs-CZ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Nové technologie mohou </a:t>
            </a:r>
            <a:r>
              <a:rPr lang="en-US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přinést</a:t>
            </a:r>
            <a:r>
              <a:rPr lang="en-US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zvýšení</a:t>
            </a:r>
            <a:r>
              <a:rPr lang="en-US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efektivnosti</a:t>
            </a:r>
            <a:r>
              <a:rPr lang="en-US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pracovníků</a:t>
            </a:r>
            <a:r>
              <a:rPr lang="en-US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a </a:t>
            </a:r>
            <a:r>
              <a:rPr lang="en-US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pohodlí</a:t>
            </a:r>
            <a:r>
              <a:rPr lang="en-US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při</a:t>
            </a:r>
            <a:r>
              <a:rPr lang="en-US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práci</a:t>
            </a:r>
            <a:endParaRPr lang="en-US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255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latin typeface="Papyrus" panose="03070502060502030205" pitchFamily="66" charset="0"/>
              </a:rPr>
              <a:t>Projekt</a:t>
            </a:r>
            <a:r>
              <a:rPr lang="cs-CZ" b="1" dirty="0"/>
              <a:t> </a:t>
            </a:r>
            <a:r>
              <a:rPr lang="cs-CZ" b="1" dirty="0" err="1">
                <a:latin typeface="Papyrus" panose="03070502060502030205" pitchFamily="66" charset="0"/>
              </a:rPr>
              <a:t>PraK</a:t>
            </a:r>
            <a:endParaRPr lang="en-US" b="1" dirty="0">
              <a:latin typeface="Papyrus" panose="03070502060502030205" pitchFamily="66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913795" y="1790718"/>
            <a:ext cx="10353762" cy="4058751"/>
          </a:xfrm>
        </p:spPr>
        <p:txBody>
          <a:bodyPr/>
          <a:lstStyle/>
          <a:p>
            <a:pPr marL="36900" indent="0" 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NAKI II 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Prameny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Krkonoš</a:t>
            </a: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 algn="ctr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Systém evidence, zpracování a prezentace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pramenů k historii a kultuře Krkonoš</a:t>
            </a:r>
          </a:p>
        </p:txBody>
      </p:sp>
      <p:pic>
        <p:nvPicPr>
          <p:cNvPr id="1028" name="Picture 4" descr="May be an image of text that says 'PRAMENY KRKONOŠ RIESENGEBIRGSQUELLEN'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009" y="2914651"/>
            <a:ext cx="7387334" cy="324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délník 3"/>
          <p:cNvSpPr/>
          <p:nvPr/>
        </p:nvSpPr>
        <p:spPr>
          <a:xfrm>
            <a:off x="9893292" y="6325465"/>
            <a:ext cx="19656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Kód: DG20P02OVV010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652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latin typeface="Papyrus" panose="03070502060502030205" pitchFamily="66" charset="0"/>
              </a:rPr>
              <a:t>Cíl</a:t>
            </a:r>
            <a:r>
              <a:rPr lang="en-US" b="1" dirty="0">
                <a:latin typeface="Papyrus" panose="03070502060502030205" pitchFamily="66" charset="0"/>
              </a:rPr>
              <a:t>e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913795" y="2165350"/>
            <a:ext cx="10353762" cy="362585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Hlavním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cílem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je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nashromáždit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nejnovější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trendy v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oblasti</a:t>
            </a:r>
            <a:b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webových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aplikací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databázových nástrojů</a:t>
            </a:r>
          </a:p>
          <a:p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Připravit prostředí pro rozšíření (moduly)</a:t>
            </a:r>
          </a:p>
          <a:p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Dalším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cílem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zakomponování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uživatelsky přívětivého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designového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jazyka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6640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latin typeface="Papyrus" panose="03070502060502030205" pitchFamily="66" charset="0"/>
              </a:rPr>
              <a:t>Technologie</a:t>
            </a:r>
            <a:endParaRPr lang="en-US" b="1" dirty="0">
              <a:latin typeface="Papyrus" panose="03070502060502030205" pitchFamily="66" charset="0"/>
            </a:endParaRPr>
          </a:p>
        </p:txBody>
      </p:sp>
      <p:sp>
        <p:nvSpPr>
          <p:cNvPr id="17" name="Zaoblený obdélník 16"/>
          <p:cNvSpPr/>
          <p:nvPr/>
        </p:nvSpPr>
        <p:spPr>
          <a:xfrm>
            <a:off x="661075" y="1727200"/>
            <a:ext cx="2189482" cy="4409440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  <a:effectLst>
            <a:glow rad="127000">
              <a:schemeClr val="tx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bdélník 13"/>
          <p:cNvSpPr/>
          <p:nvPr/>
        </p:nvSpPr>
        <p:spPr>
          <a:xfrm>
            <a:off x="1141018" y="1936036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</a:p>
        </p:txBody>
      </p:sp>
      <p:pic>
        <p:nvPicPr>
          <p:cNvPr id="2056" name="Picture 8" descr="Gather with other MongoDB users locally and globally, either virtually or  in-person. | MongoD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23" y="4181482"/>
            <a:ext cx="1734185" cy="173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aoblený obdélník 11"/>
          <p:cNvSpPr/>
          <p:nvPr/>
        </p:nvSpPr>
        <p:spPr>
          <a:xfrm>
            <a:off x="3577298" y="1727200"/>
            <a:ext cx="2189482" cy="4409440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  <a:effectLst>
            <a:glow rad="127000">
              <a:schemeClr val="tx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bdélník 17"/>
          <p:cNvSpPr/>
          <p:nvPr/>
        </p:nvSpPr>
        <p:spPr>
          <a:xfrm>
            <a:off x="4190659" y="1936036"/>
            <a:ext cx="962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60" name="Picture 12" descr="Suhan Wijay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645" y="4152879"/>
            <a:ext cx="1762788" cy="176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aoblený obdélník 8"/>
          <p:cNvSpPr/>
          <p:nvPr/>
        </p:nvSpPr>
        <p:spPr>
          <a:xfrm>
            <a:off x="9393338" y="1727200"/>
            <a:ext cx="2189482" cy="4409440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  <a:effectLst>
            <a:glow rad="127000">
              <a:schemeClr val="tx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bdélník 18"/>
          <p:cNvSpPr/>
          <p:nvPr/>
        </p:nvSpPr>
        <p:spPr>
          <a:xfrm>
            <a:off x="10082594" y="1936036"/>
            <a:ext cx="9412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cs-CZ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</a:p>
        </p:txBody>
      </p:sp>
      <p:pic>
        <p:nvPicPr>
          <p:cNvPr id="2066" name="Picture 18" descr="NodeJS Technology | Next Softwa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095" y="4147774"/>
            <a:ext cx="4457065" cy="1671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aoblený obdélník 3"/>
          <p:cNvSpPr/>
          <p:nvPr/>
        </p:nvSpPr>
        <p:spPr>
          <a:xfrm>
            <a:off x="6493508" y="1727200"/>
            <a:ext cx="2189482" cy="4409440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  <a:effectLst>
            <a:glow rad="127000">
              <a:schemeClr val="tx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délník 4"/>
          <p:cNvSpPr/>
          <p:nvPr/>
        </p:nvSpPr>
        <p:spPr>
          <a:xfrm>
            <a:off x="7208710" y="1936036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4" name="Picture 6" descr="React.js Logo History – Design, History and Evoluti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459" y="3747841"/>
            <a:ext cx="3741422" cy="257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ovéPole 35"/>
          <p:cNvSpPr txBox="1"/>
          <p:nvPr/>
        </p:nvSpPr>
        <p:spPr>
          <a:xfrm>
            <a:off x="731520" y="2452518"/>
            <a:ext cx="2016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Dokumentová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databáze</a:t>
            </a:r>
            <a:endParaRPr lang="cs-CZ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Minimalistická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Snadno rozšiřitelná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JSON formát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ovéPole 37"/>
          <p:cNvSpPr txBox="1"/>
          <p:nvPr/>
        </p:nvSpPr>
        <p:spPr>
          <a:xfrm>
            <a:off x="3663659" y="2452518"/>
            <a:ext cx="2016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Backe</a:t>
            </a: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dov</a:t>
            </a: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ý </a:t>
            </a:r>
            <a:r>
              <a:rPr lang="cs-CZ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ovéPole 38"/>
          <p:cNvSpPr txBox="1"/>
          <p:nvPr/>
        </p:nvSpPr>
        <p:spPr>
          <a:xfrm>
            <a:off x="6574789" y="2452518"/>
            <a:ext cx="20167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</a:t>
            </a:r>
            <a:r>
              <a:rPr lang="cs-CZ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Podpora komponent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ovéPole 43"/>
          <p:cNvSpPr txBox="1"/>
          <p:nvPr/>
        </p:nvSpPr>
        <p:spPr>
          <a:xfrm>
            <a:off x="9473247" y="2452518"/>
            <a:ext cx="2016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JavaScriptový</a:t>
            </a: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dobrá podpora neuronových sítí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279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960" y="322179"/>
            <a:ext cx="8214360" cy="6020514"/>
          </a:xfrm>
          <a:prstGeom prst="rect">
            <a:avLst/>
          </a:prstGeom>
          <a:effectLst>
            <a:glow rad="25400">
              <a:schemeClr val="tx1">
                <a:alpha val="32000"/>
              </a:scheme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500166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err="1">
                <a:latin typeface="Papyrus" panose="03070502060502030205" pitchFamily="66" charset="0"/>
              </a:rPr>
              <a:t>Backend</a:t>
            </a:r>
            <a:endParaRPr lang="en-US" b="1" dirty="0">
              <a:latin typeface="Papyrus" panose="03070502060502030205" pitchFamily="66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Kompilace single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Zapouzdření do balíčku pro NPM</a:t>
            </a:r>
          </a:p>
          <a:p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Možnost spouštění cizích kódů (modulů) v jazycích jako jsou JS, Python atd.</a:t>
            </a:r>
          </a:p>
          <a:p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Komunikace s databází</a:t>
            </a:r>
          </a:p>
          <a:p>
            <a:pPr lvl="1"/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Aktuálně mimo hlavní server (Google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Atlas)</a:t>
            </a:r>
          </a:p>
          <a:p>
            <a:pPr lvl="1"/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Možnost hostování databáze ze stejného serveru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587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929035" y="609600"/>
            <a:ext cx="10353762" cy="970450"/>
          </a:xfrm>
        </p:spPr>
        <p:txBody>
          <a:bodyPr/>
          <a:lstStyle/>
          <a:p>
            <a:r>
              <a:rPr lang="cs-CZ" b="1" dirty="0">
                <a:latin typeface="Papyrus" panose="03070502060502030205" pitchFamily="66" charset="0"/>
              </a:rPr>
              <a:t>API</a:t>
            </a:r>
            <a:endParaRPr lang="en-US" b="1" dirty="0">
              <a:latin typeface="Papyrus" panose="03070502060502030205" pitchFamily="66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670612" y="5786289"/>
            <a:ext cx="7318304" cy="51291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Přístupné online: </a:t>
            </a: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http://quest.ms.mff.cuni.cz/prak/api/documentation</a:t>
            </a:r>
            <a:endParaRPr lang="cs-CZ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500" y="1512191"/>
            <a:ext cx="7397756" cy="4161238"/>
          </a:xfrm>
          <a:prstGeom prst="rect">
            <a:avLst/>
          </a:prstGeom>
          <a:effectLst>
            <a:glow rad="50800">
              <a:schemeClr val="bg1"/>
            </a:glow>
            <a:outerShdw blurRad="63500" dist="63500" dir="2700000" algn="tl" rotWithShape="0">
              <a:prstClr val="black"/>
            </a:outerShdw>
          </a:effectLst>
        </p:spPr>
      </p:pic>
      <p:sp useBgFill="1">
        <p:nvSpPr>
          <p:cNvPr id="7" name="Zástupný symbol pro obsah 2"/>
          <p:cNvSpPr txBox="1">
            <a:spLocks/>
          </p:cNvSpPr>
          <p:nvPr/>
        </p:nvSpPr>
        <p:spPr>
          <a:xfrm>
            <a:off x="658906" y="1512190"/>
            <a:ext cx="3226135" cy="4161239"/>
          </a:xfrm>
          <a:prstGeom prst="rect">
            <a:avLst/>
          </a:prstGeom>
          <a:ln w="127000" cap="flat" cmpd="sng">
            <a:noFill/>
            <a:prstDash val="solid"/>
          </a:ln>
          <a:effectLst>
            <a:glow rad="76200">
              <a:schemeClr val="tx1">
                <a:alpha val="75000"/>
              </a:schemeClr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Seznam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requestů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Dotazy podle metody</a:t>
            </a:r>
          </a:p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Tělo dotazu</a:t>
            </a:r>
          </a:p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Možné odpovědi</a:t>
            </a:r>
          </a:p>
          <a:p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Seznam schémat:</a:t>
            </a:r>
          </a:p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Přesné názvy</a:t>
            </a:r>
          </a:p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Datové typy</a:t>
            </a:r>
          </a:p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Možné vlastnosti</a:t>
            </a:r>
          </a:p>
          <a:p>
            <a:pPr lvl="1"/>
            <a:r>
              <a:rPr lang="cs-CZ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Required</a:t>
            </a: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Unique</a:t>
            </a: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2308769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Papyrus" panose="03070502060502030205" pitchFamily="66" charset="0"/>
              </a:rPr>
              <a:t>Datab</a:t>
            </a:r>
            <a:r>
              <a:rPr lang="cs-CZ" b="1" dirty="0">
                <a:latin typeface="Papyrus" panose="03070502060502030205" pitchFamily="66" charset="0"/>
              </a:rPr>
              <a:t>á</a:t>
            </a:r>
            <a:r>
              <a:rPr lang="en-US" b="1" dirty="0" err="1">
                <a:latin typeface="Papyrus" panose="03070502060502030205" pitchFamily="66" charset="0"/>
              </a:rPr>
              <a:t>ze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387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řidlice">
  <a:themeElements>
    <a:clrScheme name="Břidl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Břidlic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řidlic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TM04033929[[fn=Břidlice]]</Template>
  <TotalTime>713</TotalTime>
  <Words>610</Words>
  <Application>Microsoft Office PowerPoint</Application>
  <PresentationFormat>Widescreen</PresentationFormat>
  <Paragraphs>153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Calisto MT</vt:lpstr>
      <vt:lpstr>Papyrus</vt:lpstr>
      <vt:lpstr>Roboto Mono</vt:lpstr>
      <vt:lpstr>Times New Roman</vt:lpstr>
      <vt:lpstr>Wingdings 2</vt:lpstr>
      <vt:lpstr>Břidlice</vt:lpstr>
      <vt:lpstr> </vt:lpstr>
      <vt:lpstr>Úvod</vt:lpstr>
      <vt:lpstr>Projekt PraK</vt:lpstr>
      <vt:lpstr>Cíle</vt:lpstr>
      <vt:lpstr>Technologie</vt:lpstr>
      <vt:lpstr>PowerPoint Presentation</vt:lpstr>
      <vt:lpstr>Backend</vt:lpstr>
      <vt:lpstr>API</vt:lpstr>
      <vt:lpstr>Databáze</vt:lpstr>
      <vt:lpstr>Schémata</vt:lpstr>
      <vt:lpstr>Frontend</vt:lpstr>
      <vt:lpstr>PowerPoint Presentation</vt:lpstr>
      <vt:lpstr>PowerPoint Presentation</vt:lpstr>
      <vt:lpstr>PowerPoint Presentation</vt:lpstr>
      <vt:lpstr>Výsledek</vt:lpstr>
      <vt:lpstr>Testy rychlosti</vt:lpstr>
      <vt:lpstr>Instalace a rozširitelnost</vt:lpstr>
      <vt:lpstr>Mozné další rozšírení</vt:lpstr>
      <vt:lpstr>DEKUJEME     ZA    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Softwarové řešení digitálních archivů</dc:title>
  <dc:creator>Nogare</dc:creator>
  <cp:lastModifiedBy>Nogare</cp:lastModifiedBy>
  <cp:revision>54</cp:revision>
  <dcterms:created xsi:type="dcterms:W3CDTF">2021-09-09T16:17:04Z</dcterms:created>
  <dcterms:modified xsi:type="dcterms:W3CDTF">2021-10-22T09:31:14Z</dcterms:modified>
</cp:coreProperties>
</file>